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430" r:id="rId2"/>
  </p:sldIdLst>
  <p:sldSz cx="11880850" cy="6840538"/>
  <p:notesSz cx="6797675" cy="9928225"/>
  <p:defaultTextStyle>
    <a:defPPr>
      <a:defRPr lang="ru-RU"/>
    </a:defPPr>
    <a:lvl1pPr marL="0" algn="l" defTabSz="1284989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2495" algn="l" defTabSz="1284989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4989" algn="l" defTabSz="1284989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27484" algn="l" defTabSz="1284989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69979" algn="l" defTabSz="1284989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12474" algn="l" defTabSz="1284989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54969" algn="l" defTabSz="1284989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97464" algn="l" defTabSz="1284989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39958" algn="l" defTabSz="1284989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54">
          <p15:clr>
            <a:srgbClr val="A4A3A4"/>
          </p15:clr>
        </p15:guide>
        <p15:guide id="2" pos="374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9E47"/>
    <a:srgbClr val="19B91D"/>
    <a:srgbClr val="0066FF"/>
    <a:srgbClr val="66CCFF"/>
    <a:srgbClr val="23538D"/>
    <a:srgbClr val="1E4778"/>
    <a:srgbClr val="00759E"/>
    <a:srgbClr val="E7EFF9"/>
    <a:srgbClr val="B8D0EE"/>
    <a:srgbClr val="7BA8D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69" autoAdjust="0"/>
    <p:restoredTop sz="91304" autoAdjust="0"/>
  </p:normalViewPr>
  <p:slideViewPr>
    <p:cSldViewPr>
      <p:cViewPr>
        <p:scale>
          <a:sx n="89" d="100"/>
          <a:sy n="89" d="100"/>
        </p:scale>
        <p:origin x="-1536" y="-474"/>
      </p:cViewPr>
      <p:guideLst>
        <p:guide orient="horz" pos="2154"/>
        <p:guide pos="374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18" tIns="45710" rIns="91418" bIns="4571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90" y="0"/>
            <a:ext cx="2946400" cy="496888"/>
          </a:xfrm>
          <a:prstGeom prst="rect">
            <a:avLst/>
          </a:prstGeom>
        </p:spPr>
        <p:txBody>
          <a:bodyPr vert="horz" lIns="91418" tIns="45710" rIns="91418" bIns="45710" rtlCol="0"/>
          <a:lstStyle>
            <a:lvl1pPr algn="r">
              <a:defRPr sz="1200"/>
            </a:lvl1pPr>
          </a:lstStyle>
          <a:p>
            <a:fld id="{E1578D90-6FBB-4607-95A0-EB97CDD61C0A}" type="datetimeFigureOut">
              <a:rPr lang="ru-RU" smtClean="0"/>
              <a:pPr/>
              <a:t>27.02.2025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2"/>
            <a:ext cx="2946400" cy="496888"/>
          </a:xfrm>
          <a:prstGeom prst="rect">
            <a:avLst/>
          </a:prstGeom>
        </p:spPr>
        <p:txBody>
          <a:bodyPr vert="horz" lIns="91418" tIns="45710" rIns="91418" bIns="4571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90" y="9429752"/>
            <a:ext cx="2946400" cy="496888"/>
          </a:xfrm>
          <a:prstGeom prst="rect">
            <a:avLst/>
          </a:prstGeom>
        </p:spPr>
        <p:txBody>
          <a:bodyPr vert="horz" lIns="91418" tIns="45710" rIns="91418" bIns="45710" rtlCol="0" anchor="b"/>
          <a:lstStyle>
            <a:lvl1pPr algn="r">
              <a:defRPr sz="1200"/>
            </a:lvl1pPr>
          </a:lstStyle>
          <a:p>
            <a:fld id="{592AE16D-BDBD-4F11-B56B-F635932EEE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189269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5659" cy="496412"/>
          </a:xfrm>
          <a:prstGeom prst="rect">
            <a:avLst/>
          </a:prstGeom>
        </p:spPr>
        <p:txBody>
          <a:bodyPr vert="horz" lIns="91391" tIns="45695" rIns="91391" bIns="45695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7" y="2"/>
            <a:ext cx="2945659" cy="496412"/>
          </a:xfrm>
          <a:prstGeom prst="rect">
            <a:avLst/>
          </a:prstGeom>
        </p:spPr>
        <p:txBody>
          <a:bodyPr vert="horz" lIns="91391" tIns="45695" rIns="91391" bIns="45695" rtlCol="0"/>
          <a:lstStyle>
            <a:lvl1pPr algn="r">
              <a:defRPr sz="1200"/>
            </a:lvl1pPr>
          </a:lstStyle>
          <a:p>
            <a:fld id="{AC2143CA-EACB-4880-8262-A948FDE288BD}" type="datetimeFigureOut">
              <a:rPr lang="ru-RU" smtClean="0"/>
              <a:pPr/>
              <a:t>27.02.2025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66688" y="744538"/>
            <a:ext cx="6464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91" tIns="45695" rIns="91391" bIns="45695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9"/>
            <a:ext cx="5438140" cy="4467701"/>
          </a:xfrm>
          <a:prstGeom prst="rect">
            <a:avLst/>
          </a:prstGeom>
        </p:spPr>
        <p:txBody>
          <a:bodyPr vert="horz" lIns="91391" tIns="45695" rIns="91391" bIns="45695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30095"/>
            <a:ext cx="2945659" cy="496412"/>
          </a:xfrm>
          <a:prstGeom prst="rect">
            <a:avLst/>
          </a:prstGeom>
        </p:spPr>
        <p:txBody>
          <a:bodyPr vert="horz" lIns="91391" tIns="45695" rIns="91391" bIns="45695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7" y="9430095"/>
            <a:ext cx="2945659" cy="496412"/>
          </a:xfrm>
          <a:prstGeom prst="rect">
            <a:avLst/>
          </a:prstGeom>
        </p:spPr>
        <p:txBody>
          <a:bodyPr vert="horz" lIns="91391" tIns="45695" rIns="91391" bIns="45695" rtlCol="0" anchor="b"/>
          <a:lstStyle>
            <a:lvl1pPr algn="r">
              <a:defRPr sz="1200"/>
            </a:lvl1pPr>
          </a:lstStyle>
          <a:p>
            <a:fld id="{A73381EF-7FD6-44A2-871C-1972C239C9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98039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84989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42495" algn="l" defTabSz="1284989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84989" algn="l" defTabSz="1284989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27484" algn="l" defTabSz="1284989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69979" algn="l" defTabSz="1284989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212474" algn="l" defTabSz="1284989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54969" algn="l" defTabSz="1284989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497464" algn="l" defTabSz="1284989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39958" algn="l" defTabSz="1284989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81EF-7FD6-44A2-871C-1972C239C90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1064" y="2125002"/>
            <a:ext cx="10098723" cy="146628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82128" y="3876304"/>
            <a:ext cx="8316595" cy="174813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24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49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74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99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124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549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974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399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7E74A-4669-4913-A0DE-FDC9DE91EECF}" type="datetime1">
              <a:rPr lang="ru-RU" smtClean="0"/>
              <a:pPr/>
              <a:t>27.02.2025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48143-01B8-4620-AC66-40E5CFFD31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126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3AF8C-90EC-459A-9384-885DC8CC20FE}" type="datetime1">
              <a:rPr lang="ru-RU" smtClean="0"/>
              <a:pPr/>
              <a:t>27.02.2025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48143-01B8-4620-AC66-40E5CFFD31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26950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613616" y="273940"/>
            <a:ext cx="2673192" cy="58366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94044" y="273940"/>
            <a:ext cx="7821559" cy="58366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5B265-5211-4665-A803-DFF18C274B1B}" type="datetime1">
              <a:rPr lang="ru-RU" smtClean="0"/>
              <a:pPr/>
              <a:t>27.02.2025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48143-01B8-4620-AC66-40E5CFFD31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47770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2A876-D11E-4EDD-AF27-29F657A6FE8D}" type="datetime1">
              <a:rPr lang="ru-RU" smtClean="0"/>
              <a:pPr/>
              <a:t>27.02.2025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48143-01B8-4620-AC66-40E5CFFD31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30625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8506" y="4395681"/>
            <a:ext cx="10098723" cy="1358607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38506" y="2899312"/>
            <a:ext cx="10098723" cy="1496368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2495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4989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3pPr>
            <a:lvl4pPr marL="192748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997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1247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5496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974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3995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A9583-5AC4-4482-89DB-FB15044AF681}" type="datetime1">
              <a:rPr lang="ru-RU" smtClean="0"/>
              <a:pPr/>
              <a:t>27.02.2025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48143-01B8-4620-AC66-40E5CFFD31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18942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94043" y="1596126"/>
            <a:ext cx="5247376" cy="4514439"/>
          </a:xfrm>
        </p:spPr>
        <p:txBody>
          <a:bodyPr/>
          <a:lstStyle>
            <a:lvl1pPr>
              <a:defRPr sz="3900"/>
            </a:lvl1pPr>
            <a:lvl2pPr>
              <a:defRPr sz="33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39432" y="1596126"/>
            <a:ext cx="5247376" cy="4514439"/>
          </a:xfrm>
        </p:spPr>
        <p:txBody>
          <a:bodyPr/>
          <a:lstStyle>
            <a:lvl1pPr>
              <a:defRPr sz="3900"/>
            </a:lvl1pPr>
            <a:lvl2pPr>
              <a:defRPr sz="33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1D43C-4FFE-4C7B-BB8F-94845633F83E}" type="datetime1">
              <a:rPr lang="ru-RU" smtClean="0"/>
              <a:pPr/>
              <a:t>27.02.2025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48143-01B8-4620-AC66-40E5CFFD31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77283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4042" y="1531206"/>
            <a:ext cx="5249439" cy="638133"/>
          </a:xfrm>
        </p:spPr>
        <p:txBody>
          <a:bodyPr anchor="b"/>
          <a:lstStyle>
            <a:lvl1pPr marL="0" indent="0">
              <a:buNone/>
              <a:defRPr sz="3300" b="1"/>
            </a:lvl1pPr>
            <a:lvl2pPr marL="642495" indent="0">
              <a:buNone/>
              <a:defRPr sz="2800" b="1"/>
            </a:lvl2pPr>
            <a:lvl3pPr marL="1284989" indent="0">
              <a:buNone/>
              <a:defRPr sz="2500" b="1"/>
            </a:lvl3pPr>
            <a:lvl4pPr marL="1927484" indent="0">
              <a:buNone/>
              <a:defRPr sz="2300" b="1"/>
            </a:lvl4pPr>
            <a:lvl5pPr marL="2569979" indent="0">
              <a:buNone/>
              <a:defRPr sz="2300" b="1"/>
            </a:lvl5pPr>
            <a:lvl6pPr marL="3212474" indent="0">
              <a:buNone/>
              <a:defRPr sz="2300" b="1"/>
            </a:lvl6pPr>
            <a:lvl7pPr marL="3854969" indent="0">
              <a:buNone/>
              <a:defRPr sz="2300" b="1"/>
            </a:lvl7pPr>
            <a:lvl8pPr marL="4497464" indent="0">
              <a:buNone/>
              <a:defRPr sz="2300" b="1"/>
            </a:lvl8pPr>
            <a:lvl9pPr marL="5139958" indent="0">
              <a:buNone/>
              <a:defRPr sz="23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94042" y="2169338"/>
            <a:ext cx="5249439" cy="3941227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035309" y="1531206"/>
            <a:ext cx="5251501" cy="638133"/>
          </a:xfrm>
        </p:spPr>
        <p:txBody>
          <a:bodyPr anchor="b"/>
          <a:lstStyle>
            <a:lvl1pPr marL="0" indent="0">
              <a:buNone/>
              <a:defRPr sz="3300" b="1"/>
            </a:lvl1pPr>
            <a:lvl2pPr marL="642495" indent="0">
              <a:buNone/>
              <a:defRPr sz="2800" b="1"/>
            </a:lvl2pPr>
            <a:lvl3pPr marL="1284989" indent="0">
              <a:buNone/>
              <a:defRPr sz="2500" b="1"/>
            </a:lvl3pPr>
            <a:lvl4pPr marL="1927484" indent="0">
              <a:buNone/>
              <a:defRPr sz="2300" b="1"/>
            </a:lvl4pPr>
            <a:lvl5pPr marL="2569979" indent="0">
              <a:buNone/>
              <a:defRPr sz="2300" b="1"/>
            </a:lvl5pPr>
            <a:lvl6pPr marL="3212474" indent="0">
              <a:buNone/>
              <a:defRPr sz="2300" b="1"/>
            </a:lvl6pPr>
            <a:lvl7pPr marL="3854969" indent="0">
              <a:buNone/>
              <a:defRPr sz="2300" b="1"/>
            </a:lvl7pPr>
            <a:lvl8pPr marL="4497464" indent="0">
              <a:buNone/>
              <a:defRPr sz="2300" b="1"/>
            </a:lvl8pPr>
            <a:lvl9pPr marL="5139958" indent="0">
              <a:buNone/>
              <a:defRPr sz="23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035309" y="2169338"/>
            <a:ext cx="5251501" cy="3941227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A2C1E-D3B4-41F9-97D5-1546E22235BF}" type="datetime1">
              <a:rPr lang="ru-RU" smtClean="0"/>
              <a:pPr/>
              <a:t>27.02.2025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48143-01B8-4620-AC66-40E5CFFD31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40758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B079F-2851-4428-B9D5-1800D95BEA7A}" type="datetime1">
              <a:rPr lang="ru-RU" smtClean="0"/>
              <a:pPr/>
              <a:t>27.02.2025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48143-01B8-4620-AC66-40E5CFFD31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6391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36433-CC15-4218-9126-1CF2BB5B2C8C}" type="datetime1">
              <a:rPr lang="ru-RU" smtClean="0"/>
              <a:pPr/>
              <a:t>27.02.2025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48143-01B8-4620-AC66-40E5CFFD31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95652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044" y="272356"/>
            <a:ext cx="3908718" cy="1159091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45084" y="272355"/>
            <a:ext cx="6641725" cy="5838209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3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94044" y="1431448"/>
            <a:ext cx="3908718" cy="4679118"/>
          </a:xfrm>
        </p:spPr>
        <p:txBody>
          <a:bodyPr/>
          <a:lstStyle>
            <a:lvl1pPr marL="0" indent="0">
              <a:buNone/>
              <a:defRPr sz="2000"/>
            </a:lvl1pPr>
            <a:lvl2pPr marL="642495" indent="0">
              <a:buNone/>
              <a:defRPr sz="1700"/>
            </a:lvl2pPr>
            <a:lvl3pPr marL="1284989" indent="0">
              <a:buNone/>
              <a:defRPr sz="1400"/>
            </a:lvl3pPr>
            <a:lvl4pPr marL="1927484" indent="0">
              <a:buNone/>
              <a:defRPr sz="1300"/>
            </a:lvl4pPr>
            <a:lvl5pPr marL="2569979" indent="0">
              <a:buNone/>
              <a:defRPr sz="1300"/>
            </a:lvl5pPr>
            <a:lvl6pPr marL="3212474" indent="0">
              <a:buNone/>
              <a:defRPr sz="1300"/>
            </a:lvl6pPr>
            <a:lvl7pPr marL="3854969" indent="0">
              <a:buNone/>
              <a:defRPr sz="1300"/>
            </a:lvl7pPr>
            <a:lvl8pPr marL="4497464" indent="0">
              <a:buNone/>
              <a:defRPr sz="1300"/>
            </a:lvl8pPr>
            <a:lvl9pPr marL="5139958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EE08B-5A53-4DE7-8392-CF30507E21E4}" type="datetime1">
              <a:rPr lang="ru-RU" smtClean="0"/>
              <a:pPr/>
              <a:t>27.02.2025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48143-01B8-4620-AC66-40E5CFFD31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66770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8730" y="4788377"/>
            <a:ext cx="7128510" cy="565295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28730" y="611216"/>
            <a:ext cx="7128510" cy="4104323"/>
          </a:xfrm>
        </p:spPr>
        <p:txBody>
          <a:bodyPr/>
          <a:lstStyle>
            <a:lvl1pPr marL="0" indent="0">
              <a:buNone/>
              <a:defRPr sz="4500"/>
            </a:lvl1pPr>
            <a:lvl2pPr marL="642495" indent="0">
              <a:buNone/>
              <a:defRPr sz="3900"/>
            </a:lvl2pPr>
            <a:lvl3pPr marL="1284989" indent="0">
              <a:buNone/>
              <a:defRPr sz="3300"/>
            </a:lvl3pPr>
            <a:lvl4pPr marL="1927484" indent="0">
              <a:buNone/>
              <a:defRPr sz="2800"/>
            </a:lvl4pPr>
            <a:lvl5pPr marL="2569979" indent="0">
              <a:buNone/>
              <a:defRPr sz="2800"/>
            </a:lvl5pPr>
            <a:lvl6pPr marL="3212474" indent="0">
              <a:buNone/>
              <a:defRPr sz="2800"/>
            </a:lvl6pPr>
            <a:lvl7pPr marL="3854969" indent="0">
              <a:buNone/>
              <a:defRPr sz="2800"/>
            </a:lvl7pPr>
            <a:lvl8pPr marL="4497464" indent="0">
              <a:buNone/>
              <a:defRPr sz="2800"/>
            </a:lvl8pPr>
            <a:lvl9pPr marL="5139958" indent="0">
              <a:buNone/>
              <a:defRPr sz="28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28730" y="5353674"/>
            <a:ext cx="7128510" cy="802812"/>
          </a:xfrm>
        </p:spPr>
        <p:txBody>
          <a:bodyPr/>
          <a:lstStyle>
            <a:lvl1pPr marL="0" indent="0">
              <a:buNone/>
              <a:defRPr sz="2000"/>
            </a:lvl1pPr>
            <a:lvl2pPr marL="642495" indent="0">
              <a:buNone/>
              <a:defRPr sz="1700"/>
            </a:lvl2pPr>
            <a:lvl3pPr marL="1284989" indent="0">
              <a:buNone/>
              <a:defRPr sz="1400"/>
            </a:lvl3pPr>
            <a:lvl4pPr marL="1927484" indent="0">
              <a:buNone/>
              <a:defRPr sz="1300"/>
            </a:lvl4pPr>
            <a:lvl5pPr marL="2569979" indent="0">
              <a:buNone/>
              <a:defRPr sz="1300"/>
            </a:lvl5pPr>
            <a:lvl6pPr marL="3212474" indent="0">
              <a:buNone/>
              <a:defRPr sz="1300"/>
            </a:lvl6pPr>
            <a:lvl7pPr marL="3854969" indent="0">
              <a:buNone/>
              <a:defRPr sz="1300"/>
            </a:lvl7pPr>
            <a:lvl8pPr marL="4497464" indent="0">
              <a:buNone/>
              <a:defRPr sz="1300"/>
            </a:lvl8pPr>
            <a:lvl9pPr marL="5139958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34BA7-C2E8-43BD-AD10-00FB65D7517E}" type="datetime1">
              <a:rPr lang="ru-RU" smtClean="0"/>
              <a:pPr/>
              <a:t>27.02.2025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48143-01B8-4620-AC66-40E5CFFD31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35739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043" y="273938"/>
            <a:ext cx="10692765" cy="1140090"/>
          </a:xfrm>
          <a:prstGeom prst="rect">
            <a:avLst/>
          </a:prstGeom>
        </p:spPr>
        <p:txBody>
          <a:bodyPr vert="horz" lIns="128499" tIns="64250" rIns="128499" bIns="6425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4043" y="1596126"/>
            <a:ext cx="10692765" cy="4514439"/>
          </a:xfrm>
          <a:prstGeom prst="rect">
            <a:avLst/>
          </a:prstGeom>
        </p:spPr>
        <p:txBody>
          <a:bodyPr vert="horz" lIns="128499" tIns="64250" rIns="128499" bIns="6425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94044" y="6340166"/>
            <a:ext cx="2772199" cy="364195"/>
          </a:xfrm>
          <a:prstGeom prst="rect">
            <a:avLst/>
          </a:prstGeom>
        </p:spPr>
        <p:txBody>
          <a:bodyPr vert="horz" lIns="128499" tIns="64250" rIns="128499" bIns="64250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854F8D-56A1-436F-9C83-C09FE6594C5F}" type="datetime1">
              <a:rPr lang="ru-RU" smtClean="0"/>
              <a:pPr/>
              <a:t>27.02.2025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59291" y="6340166"/>
            <a:ext cx="3762269" cy="364195"/>
          </a:xfrm>
          <a:prstGeom prst="rect">
            <a:avLst/>
          </a:prstGeom>
        </p:spPr>
        <p:txBody>
          <a:bodyPr vert="horz" lIns="128499" tIns="64250" rIns="128499" bIns="64250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514610" y="6340166"/>
            <a:ext cx="2772199" cy="364195"/>
          </a:xfrm>
          <a:prstGeom prst="rect">
            <a:avLst/>
          </a:prstGeom>
        </p:spPr>
        <p:txBody>
          <a:bodyPr vert="horz" lIns="128499" tIns="64250" rIns="128499" bIns="64250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848143-01B8-4620-AC66-40E5CFFD31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97300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1284989" rtl="0" eaLnBrk="1" latinLnBrk="0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1871" indent="-481871" algn="l" defTabSz="1284989" rtl="0" eaLnBrk="1" latinLnBrk="0" hangingPunct="1">
        <a:spcBef>
          <a:spcPct val="20000"/>
        </a:spcBef>
        <a:buFont typeface="Arial" panose="020B0604020202020204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4054" indent="-401559" algn="l" defTabSz="1284989" rtl="0" eaLnBrk="1" latinLnBrk="0" hangingPunct="1">
        <a:spcBef>
          <a:spcPct val="20000"/>
        </a:spcBef>
        <a:buFont typeface="Arial" panose="020B0604020202020204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6237" indent="-321248" algn="l" defTabSz="1284989" rtl="0" eaLnBrk="1" latinLnBrk="0" hangingPunct="1">
        <a:spcBef>
          <a:spcPct val="20000"/>
        </a:spcBef>
        <a:buFont typeface="Arial" panose="020B0604020202020204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248732" indent="-321248" algn="l" defTabSz="1284989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91227" indent="-321248" algn="l" defTabSz="1284989" rtl="0" eaLnBrk="1" latinLnBrk="0" hangingPunct="1">
        <a:spcBef>
          <a:spcPct val="20000"/>
        </a:spcBef>
        <a:buFont typeface="Arial" panose="020B0604020202020204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33721" indent="-321248" algn="l" defTabSz="1284989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76216" indent="-321248" algn="l" defTabSz="1284989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18711" indent="-321248" algn="l" defTabSz="1284989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61205" indent="-321248" algn="l" defTabSz="1284989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284989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2495" algn="l" defTabSz="1284989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4989" algn="l" defTabSz="1284989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7484" algn="l" defTabSz="1284989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9979" algn="l" defTabSz="1284989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12474" algn="l" defTabSz="1284989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54969" algn="l" defTabSz="1284989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97464" algn="l" defTabSz="1284989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39958" algn="l" defTabSz="1284989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323801" y="683965"/>
            <a:ext cx="4824536" cy="0"/>
          </a:xfrm>
          <a:prstGeom prst="line">
            <a:avLst/>
          </a:prstGeom>
          <a:ln w="12700">
            <a:solidFill>
              <a:srgbClr val="1E477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23802" y="705627"/>
          <a:ext cx="11377266" cy="4933866"/>
        </p:xfrm>
        <a:graphic>
          <a:graphicData uri="http://schemas.openxmlformats.org/drawingml/2006/table">
            <a:tbl>
              <a:tblPr/>
              <a:tblGrid>
                <a:gridCol w="510518"/>
                <a:gridCol w="5272077"/>
                <a:gridCol w="1410764"/>
                <a:gridCol w="1591619"/>
                <a:gridCol w="1224136"/>
                <a:gridCol w="1368152"/>
              </a:tblGrid>
              <a:tr h="57150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Century Gothic" pitchFamily="34" charset="0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100" dirty="0">
                        <a:latin typeface="Century Gothic" pitchFamily="34" charset="0"/>
                        <a:ea typeface="Times New Roman"/>
                        <a:cs typeface="Times New Roman"/>
                      </a:endParaRPr>
                    </a:p>
                  </a:txBody>
                  <a:tcPr marL="37705" marR="37705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Century Gothic" pitchFamily="34" charset="0"/>
                          <a:ea typeface="Times New Roman"/>
                          <a:cs typeface="Times New Roman"/>
                        </a:rPr>
                        <a:t>Инвестиционный проект</a:t>
                      </a:r>
                      <a:endParaRPr lang="ru-RU" sz="1100" dirty="0">
                        <a:latin typeface="Century Gothic" pitchFamily="34" charset="0"/>
                        <a:ea typeface="Times New Roman"/>
                        <a:cs typeface="Times New Roman"/>
                      </a:endParaRPr>
                    </a:p>
                  </a:txBody>
                  <a:tcPr marL="37705" marR="37705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Century Gothic" pitchFamily="34" charset="0"/>
                          <a:ea typeface="Times New Roman"/>
                          <a:cs typeface="Times New Roman"/>
                        </a:rPr>
                        <a:t>Срок реализации</a:t>
                      </a:r>
                      <a:endParaRPr lang="ru-RU" sz="1100" dirty="0">
                        <a:latin typeface="Century Gothic" pitchFamily="34" charset="0"/>
                        <a:ea typeface="Times New Roman"/>
                        <a:cs typeface="Times New Roman"/>
                      </a:endParaRPr>
                    </a:p>
                  </a:txBody>
                  <a:tcPr marL="37705" marR="37705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284989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 smtClean="0">
                          <a:solidFill>
                            <a:srgbClr val="000000"/>
                          </a:solidFill>
                          <a:latin typeface="Century Gothic" pitchFamily="34" charset="0"/>
                          <a:ea typeface="Times New Roman"/>
                          <a:cs typeface="Times New Roman"/>
                        </a:rPr>
                        <a:t>Общий объем инвестиций, млн.руб.</a:t>
                      </a:r>
                      <a:endParaRPr lang="ru-RU" sz="1100" b="1" kern="1200" dirty="0">
                        <a:solidFill>
                          <a:srgbClr val="000000"/>
                        </a:solidFill>
                        <a:latin typeface="Century Gothic" pitchFamily="34" charset="0"/>
                        <a:ea typeface="Times New Roman"/>
                        <a:cs typeface="Times New Roman"/>
                      </a:endParaRPr>
                    </a:p>
                  </a:txBody>
                  <a:tcPr marL="37705" marR="37705" marT="0" marB="0" anchor="ctr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284989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rgbClr val="000000"/>
                          </a:solidFill>
                          <a:latin typeface="Century Gothic" pitchFamily="34" charset="0"/>
                          <a:ea typeface="Times New Roman"/>
                          <a:cs typeface="Times New Roman"/>
                        </a:rPr>
                        <a:t>Количество </a:t>
                      </a:r>
                      <a:r>
                        <a:rPr lang="ru-RU" sz="1100" b="1" kern="1200" dirty="0" smtClean="0">
                          <a:solidFill>
                            <a:srgbClr val="000000"/>
                          </a:solidFill>
                          <a:latin typeface="Century Gothic" pitchFamily="34" charset="0"/>
                          <a:ea typeface="Times New Roman"/>
                          <a:cs typeface="Times New Roman"/>
                        </a:rPr>
                        <a:t>рабочих мест</a:t>
                      </a:r>
                      <a:endParaRPr lang="ru-RU" sz="1100" b="1" kern="1200" dirty="0">
                        <a:solidFill>
                          <a:srgbClr val="000000"/>
                        </a:solidFill>
                        <a:latin typeface="Century Gothic" pitchFamily="34" charset="0"/>
                        <a:ea typeface="Times New Roman"/>
                        <a:cs typeface="Times New Roman"/>
                      </a:endParaRPr>
                    </a:p>
                  </a:txBody>
                  <a:tcPr marL="37705" marR="37705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Century Gothic" pitchFamily="34" charset="0"/>
                          <a:ea typeface="Times New Roman"/>
                          <a:cs typeface="Times New Roman"/>
                        </a:rPr>
                        <a:t>Населенный пункт</a:t>
                      </a:r>
                      <a:endParaRPr lang="ru-RU" sz="1100" dirty="0">
                        <a:latin typeface="Century Gothic" pitchFamily="34" charset="0"/>
                        <a:ea typeface="Times New Roman"/>
                        <a:cs typeface="Times New Roman"/>
                      </a:endParaRPr>
                    </a:p>
                  </a:txBody>
                  <a:tcPr marL="37705" marR="37705" marT="0" marB="0" anchor="ctr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14393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1.</a:t>
                      </a:r>
                      <a:endParaRPr lang="ru-RU" sz="1100" dirty="0">
                        <a:solidFill>
                          <a:srgbClr val="000000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Спортивный 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комплекс с детским 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лагерем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2024-2030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4 600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40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д. Вешняки</a:t>
                      </a: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93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2.</a:t>
                      </a:r>
                      <a:endParaRPr lang="ru-RU" sz="1100" dirty="0">
                        <a:solidFill>
                          <a:srgbClr val="000000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Строительство </a:t>
                      </a:r>
                      <a:r>
                        <a:rPr lang="ru-RU" sz="1100" dirty="0" err="1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логистического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центра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2025-2030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 800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500</a:t>
                      </a: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д. Солманское</a:t>
                      </a: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93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3.</a:t>
                      </a:r>
                      <a:endParaRPr lang="ru-RU" sz="1100" dirty="0">
                        <a:solidFill>
                          <a:srgbClr val="000000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Цех по выращиванию мальков форели</a:t>
                      </a: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2024-2030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500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50</a:t>
                      </a: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с. Мякса</a:t>
                      </a: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93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4.</a:t>
                      </a:r>
                      <a:endParaRPr lang="ru-RU" sz="1100" dirty="0">
                        <a:solidFill>
                          <a:srgbClr val="000000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Строительство 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животноводческого комплекса на 1000 голов дойного 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КРС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2025-2032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500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10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с. 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Мякса</a:t>
                      </a: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93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5.</a:t>
                      </a:r>
                      <a:endParaRPr lang="ru-RU" sz="1100" dirty="0">
                        <a:solidFill>
                          <a:srgbClr val="000000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Распределительный 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центр для торговой сети "Северный Градус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"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2023-2030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253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110</a:t>
                      </a: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п. Тоншалово</a:t>
                      </a: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93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6.</a:t>
                      </a:r>
                      <a:endParaRPr lang="ru-RU" sz="1100" dirty="0">
                        <a:solidFill>
                          <a:srgbClr val="000000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УЗВ для разведение малька форели</a:t>
                      </a: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2022-2025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100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. Шухободь</a:t>
                      </a: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93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7.</a:t>
                      </a:r>
                      <a:endParaRPr lang="ru-RU" sz="1100" dirty="0">
                        <a:solidFill>
                          <a:srgbClr val="000000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Туристический комплекс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2025-2028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30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5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д. Борисово</a:t>
                      </a: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93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8.</a:t>
                      </a:r>
                      <a:endParaRPr lang="ru-RU" sz="1100" dirty="0">
                        <a:solidFill>
                          <a:srgbClr val="000000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Площадка для развития промышленного туризма</a:t>
                      </a: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2024-2030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20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9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д. Починок</a:t>
                      </a: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93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9.</a:t>
                      </a:r>
                      <a:endParaRPr lang="ru-RU" sz="1100" dirty="0">
                        <a:solidFill>
                          <a:srgbClr val="000000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Рыболовство пресноводное</a:t>
                      </a: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2024-2032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30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12</a:t>
                      </a: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д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. Починок</a:t>
                      </a: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292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10.</a:t>
                      </a:r>
                      <a:endParaRPr lang="ru-RU" sz="1100" dirty="0">
                        <a:solidFill>
                          <a:srgbClr val="000000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just" defTabSz="1284989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Объект придорожного сервиса "Морошка"</a:t>
                      </a:r>
                      <a:endParaRPr lang="ru-RU" sz="1100" kern="12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1284989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2023-2025</a:t>
                      </a: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1284989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10</a:t>
                      </a:r>
                    </a:p>
                  </a:txBody>
                  <a:tcPr marL="45691" marR="45691" marT="0" marB="0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1284989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10</a:t>
                      </a: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1284989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err="1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п.Шулма</a:t>
                      </a:r>
                      <a:endParaRPr lang="ru-RU" sz="1100" kern="1200" dirty="0" smtClean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292">
                <a:tc>
                  <a:txBody>
                    <a:bodyPr/>
                    <a:lstStyle/>
                    <a:p>
                      <a:pPr marL="0" marR="0" lvl="0" indent="0" algn="ctr" defTabSz="1284989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11.</a:t>
                      </a:r>
                      <a:endParaRPr lang="ru-RU" sz="1100" kern="12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1284989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Строительство газонаполнительной станции</a:t>
                      </a: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4989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2025-2026</a:t>
                      </a: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4989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10</a:t>
                      </a:r>
                    </a:p>
                  </a:txBody>
                  <a:tcPr marL="45691" marR="45691" marT="0" marB="0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4989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4989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err="1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д.Шулма</a:t>
                      </a:r>
                      <a:endParaRPr lang="ru-RU" sz="1100" kern="1200" dirty="0" smtClean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284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12.</a:t>
                      </a:r>
                      <a:endParaRPr lang="ru-RU" sz="1100" dirty="0">
                        <a:solidFill>
                          <a:srgbClr val="000000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Строительство торгового центра 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2025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30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12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п.Шухободь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292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13.</a:t>
                      </a:r>
                      <a:endParaRPr lang="ru-RU" sz="1100" dirty="0">
                        <a:solidFill>
                          <a:srgbClr val="000000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Строительство автозаправочного комплекса 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2025-2026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20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6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с. Мякса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360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14.</a:t>
                      </a:r>
                      <a:endParaRPr lang="ru-RU" sz="1100" dirty="0">
                        <a:solidFill>
                          <a:srgbClr val="000000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Строительство торгового центра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2024-2026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20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8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д.Городище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389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15.</a:t>
                      </a:r>
                      <a:endParaRPr lang="ru-RU" sz="1100" dirty="0">
                        <a:solidFill>
                          <a:srgbClr val="000000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Строительство цеха по переработке рыбы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2025-2030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30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10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д.Городище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389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16.</a:t>
                      </a:r>
                      <a:endParaRPr lang="ru-RU" sz="1100" dirty="0">
                        <a:solidFill>
                          <a:srgbClr val="000000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Организация </a:t>
                      </a:r>
                      <a:r>
                        <a:rPr lang="ru-RU" sz="1100" dirty="0" err="1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глэмпинга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2025-2026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100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10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4989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с. Мякса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389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17.</a:t>
                      </a:r>
                      <a:endParaRPr lang="ru-RU" sz="1100" dirty="0">
                        <a:solidFill>
                          <a:srgbClr val="000000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Строительство новой конюшни 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2024-2030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102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26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4989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err="1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д.Ирдоматка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389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18.</a:t>
                      </a:r>
                      <a:endParaRPr lang="ru-RU" sz="1100" dirty="0">
                        <a:solidFill>
                          <a:srgbClr val="000000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Строительство прощального зала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2024-2028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10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6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4989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err="1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д.Ирдоматка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620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19.</a:t>
                      </a:r>
                      <a:endParaRPr lang="ru-RU" sz="1100" dirty="0">
                        <a:solidFill>
                          <a:srgbClr val="000000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Строительство цеха для производства продуктов из переработанных масел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2025-2030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32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10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с.Нелазкое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5691" marR="45691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6229</TotalTime>
  <Words>238</Words>
  <Application>Microsoft Office PowerPoint</Application>
  <PresentationFormat>Произвольный</PresentationFormat>
  <Paragraphs>121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Пономарева</dc:creator>
  <cp:lastModifiedBy>Костина</cp:lastModifiedBy>
  <cp:revision>638</cp:revision>
  <cp:lastPrinted>2024-06-06T08:36:40Z</cp:lastPrinted>
  <dcterms:created xsi:type="dcterms:W3CDTF">2023-11-08T11:02:24Z</dcterms:created>
  <dcterms:modified xsi:type="dcterms:W3CDTF">2025-02-27T13:57:46Z</dcterms:modified>
</cp:coreProperties>
</file>